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58" r:id="rId4"/>
    <p:sldId id="257" r:id="rId5"/>
    <p:sldId id="259" r:id="rId6"/>
    <p:sldId id="263" r:id="rId7"/>
    <p:sldId id="260" r:id="rId8"/>
    <p:sldId id="264" r:id="rId9"/>
    <p:sldId id="265" r:id="rId10"/>
    <p:sldId id="261" r:id="rId11"/>
    <p:sldId id="268" r:id="rId12"/>
    <p:sldId id="266" r:id="rId13"/>
    <p:sldId id="267" r:id="rId14"/>
    <p:sldId id="269" r:id="rId15"/>
    <p:sldId id="270" r:id="rId16"/>
    <p:sldId id="273" r:id="rId17"/>
    <p:sldId id="271" r:id="rId18"/>
    <p:sldId id="274" r:id="rId19"/>
    <p:sldId id="275" r:id="rId20"/>
    <p:sldId id="278" r:id="rId21"/>
    <p:sldId id="279" r:id="rId22"/>
    <p:sldId id="285" r:id="rId23"/>
    <p:sldId id="287" r:id="rId24"/>
    <p:sldId id="280" r:id="rId25"/>
    <p:sldId id="281" r:id="rId26"/>
    <p:sldId id="283" r:id="rId27"/>
    <p:sldId id="282" r:id="rId28"/>
    <p:sldId id="288" r:id="rId29"/>
    <p:sldId id="291" r:id="rId30"/>
    <p:sldId id="292" r:id="rId31"/>
    <p:sldId id="290" r:id="rId32"/>
    <p:sldId id="286" r:id="rId33"/>
    <p:sldId id="289" r:id="rId34"/>
    <p:sldId id="300" r:id="rId35"/>
    <p:sldId id="301" r:id="rId36"/>
    <p:sldId id="293" r:id="rId37"/>
    <p:sldId id="295" r:id="rId38"/>
    <p:sldId id="298" r:id="rId39"/>
    <p:sldId id="299" r:id="rId40"/>
    <p:sldId id="302" r:id="rId41"/>
    <p:sldId id="303" r:id="rId42"/>
    <p:sldId id="284" r:id="rId43"/>
    <p:sldId id="294" r:id="rId4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BBBB"/>
    <a:srgbClr val="333333"/>
    <a:srgbClr val="CDCDCD"/>
    <a:srgbClr val="CCCCCC"/>
    <a:srgbClr val="777777"/>
    <a:srgbClr val="777766"/>
    <a:srgbClr val="67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BBAEF0-A4C0-E615-EAF5-AFB9D82AC1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6F4DB7F-39DB-248A-C679-DC15DD403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D491FCC-B104-5348-1F69-FF864ECD0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ADE095E-64A4-B822-C5E3-A00B6BCF2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5B00CA-9606-C564-E77E-1AD829AF2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1995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062EFD-681D-DD80-95A8-C1ED86631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9C321DC-2DB4-6839-B29E-1D11ABDAB5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7EBC2C-6372-4438-4980-442F3591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84C3A2-FC16-EC50-9A59-0CC44F1C3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53F178-470F-4F75-240A-00EB7759A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81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D4D459C-0420-9ECE-359B-AF198BE37D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D81FAA5-9D7A-DCEC-135E-F19E5F1AB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B8C897-5A7C-9223-53BC-8818F4F05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E4A2DBD-39CB-B1D4-7727-7A41713B3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199BD4-4F95-3893-09B8-259F9641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3893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0D8B0B-332A-AE9F-4171-C7267A1A0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9EB94F-6C48-32DD-FAF6-1A64E9803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10375A-861D-9832-1BDC-066960791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C90D8E-F9FF-D9E3-047F-F148546C9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C52AD05-A5B8-0A9B-6F61-7BAF12F22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776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6A8265-B0B5-6410-F7C6-E869AFF14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61DA979-E683-131F-D923-04F533567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36942AB-1803-C758-F55A-3DACEAFCF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7BF6E5-E152-D336-A191-895FD7CB8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22B9D5-204F-7A16-F486-899BC530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8571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DA1D91-35A9-75F4-5142-14352F936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DBD726-BF67-9C1B-6180-ECB13C7923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492C62E-C7DC-57BA-503A-F0A306605B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907B72-7D81-00B3-8E6E-C5F2A3E17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82AE94-BC15-B723-C1C6-8FEC068C3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FDFFBF-99AE-1CD2-A08E-16E91BED3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9677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186A38-421F-41CC-540F-FD2C62D04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730E5D8-AB41-26C4-C111-4865C8264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83B9179-4D0B-6FA4-4F72-7A5CBCAC6D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4CBF805-8F3E-2B23-D9A6-B981BB2AEB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5D07C13-F469-ED84-929E-51986CB914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3F7385B-4C9C-31BA-3ED8-67E97664B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8752FD1-72D0-1824-3ED3-437E5882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98D222F-63B3-6716-BDC6-A96270B4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2523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89780-5ECC-EF6F-ED18-F428E4D0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4F1D568-BCEB-0CC3-04F9-84F32294A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F04E3BB-2A74-E702-9EDB-AAF6E25DF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33A472-AC4C-D2C9-0106-2E13E8C99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731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40BE282-8517-6058-7EC5-682089104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4E89985-B5E3-52FC-FA3E-4C09EFB10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50B5A4-6B1F-BBE7-B870-8743FED0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84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BA11E9-DE65-7B4E-7663-51B823E4F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85006F-23E2-F47D-EDA4-E98513284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9DAC551-0670-707F-7B54-A4730886A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9F65DF2-356F-785A-BE14-22AFDF9E1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1D53A23-8864-40ED-79B1-90C9969EF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BDCA6B7-D74D-8F07-0986-CC14DBB7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898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96815F-92C0-BAF6-0AF9-6372090E3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A8B4E23-C969-842F-2B7C-9AC308743C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880BCD0-FDCF-45FC-3448-F959D18C5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496CC73-D73F-552D-5FDE-DF1B531A4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EE249E7-D57B-B06A-21AA-65DB45B45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0D958FA-1969-C9A2-B9B9-6C3FB8B6E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2838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CD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65DB6CA-77D9-32F3-C970-4F13DFC40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4A38FF5-196A-348D-5229-953F0429A1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29B2A2B-74E5-9056-D56F-3152EC0A4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03616-3845-481F-A605-B008686E4370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20F4202-1692-713A-9ED2-86E68B9CE7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E83EAB-8B55-9175-9929-71D944A7F9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42765-48E3-47AE-BFEF-871F83024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846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hih-sheng-huang821.medium.com/%E6%A9%9F%E5%99%A8%E5%AD%B8%E7%BF%92-%E6%94%AF%E6%92%90%E5%90%91%E9%87%8F%E6%A9%9F-support-vector-machine-svm-%E8%A9%B3%E7%B4%B0%E6%8E%A8%E5%B0%8E-c320098a3d2e" TargetMode="External"/><Relationship Id="rId2" Type="http://schemas.openxmlformats.org/officeDocument/2006/relationships/hyperlink" Target="http://www.ngensis.com/titanic.htm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ithelp.ithome.com.tw/m/articles/10304438" TargetMode="External"/><Relationship Id="rId4" Type="http://schemas.openxmlformats.org/officeDocument/2006/relationships/hyperlink" Target="https://ithelp.ithome.com.tw/articles/10237661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%E9%9B%9E%E9%9B%9E%E8%88%87%E5%85%94%E5%85%94%E7%9A%84%E5%B7%A5%E7%A8%8B%E4%B8%96%E7%95%8C/%E6%A9%9F%E5%99%A8%E5%AD%B8%E7%BF%92ml-note-sgd-momentum-adagrad-adam-optimizer-f20568c968db" TargetMode="External"/><Relationship Id="rId2" Type="http://schemas.openxmlformats.org/officeDocument/2006/relationships/hyperlink" Target="https://ithelp.ithome.com.tw/articles/10240494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jianjiesun.medium.com/dl-ml%E7%AD%86%E8%A8%98-%E5%9B%9B-cross-entropy-binary-cross-entropy%E5%B7%AE%E5%88%A5-c9d06ca0a9df" TargetMode="External"/><Relationship Id="rId4" Type="http://schemas.openxmlformats.org/officeDocument/2006/relationships/hyperlink" Target="https://ithelp.ithome.com.tw/articles/1027182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人工智慧入門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BF2EF53-FD13-B4EE-BBD8-A53CBCD50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36244"/>
            <a:ext cx="9144000" cy="738664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閉上眼睛深吸氣，想想健章就打出來囉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D332D0F-A7FE-D927-9897-98D0DED71860}"/>
              </a:ext>
            </a:extLst>
          </p:cNvPr>
          <p:cNvSpPr txBox="1"/>
          <p:nvPr/>
        </p:nvSpPr>
        <p:spPr>
          <a:xfrm>
            <a:off x="3095199" y="5439853"/>
            <a:ext cx="60971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楊宇翔 資工三 </a:t>
            </a:r>
            <a:r>
              <a:rPr lang="en-US" altLang="zh-TW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109502558 </a:t>
            </a:r>
          </a:p>
          <a:p>
            <a:pPr algn="ctr"/>
            <a:r>
              <a:rPr lang="zh-TW" altLang="en-US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劉裕方 資工三 </a:t>
            </a:r>
            <a:r>
              <a:rPr lang="en-US" altLang="zh-TW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109502559</a:t>
            </a:r>
          </a:p>
          <a:p>
            <a:pPr algn="ctr"/>
            <a:r>
              <a:rPr lang="zh-TW" altLang="en-US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顏紹同 資工三 </a:t>
            </a:r>
            <a:r>
              <a:rPr lang="en-US" altLang="zh-TW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109502561</a:t>
            </a:r>
          </a:p>
        </p:txBody>
      </p:sp>
    </p:spTree>
    <p:extLst>
      <p:ext uri="{BB962C8B-B14F-4D97-AF65-F5344CB8AC3E}">
        <p14:creationId xmlns:p14="http://schemas.microsoft.com/office/powerpoint/2010/main" val="2478247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7159" y="943885"/>
            <a:ext cx="4357681" cy="571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02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9847" y="1361613"/>
            <a:ext cx="10614038" cy="434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17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756" y="1263500"/>
            <a:ext cx="7965814" cy="177485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FCB83C5-DA22-3887-3F3A-F7ABE86C4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56" y="3119533"/>
            <a:ext cx="6237940" cy="354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32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0591" y="1989656"/>
            <a:ext cx="9844659" cy="275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32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5650" y="1024324"/>
            <a:ext cx="7089732" cy="54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99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2AFC09C-3032-30C0-BDAE-7E6CFB40C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174" y="1653194"/>
            <a:ext cx="10545713" cy="413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46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2AFC09C-3032-30C0-BDAE-7E6CFB40C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3404" y="1847348"/>
            <a:ext cx="6525192" cy="375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61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275" y="1089761"/>
            <a:ext cx="6944161" cy="130786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81A3FE2-B53E-6278-7AD2-8F6D7F0B0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75" y="2481508"/>
            <a:ext cx="6944161" cy="39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98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1741" y="1547017"/>
            <a:ext cx="10288517" cy="385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61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4081" y="1728624"/>
            <a:ext cx="8363838" cy="408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45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6636" y="1092118"/>
            <a:ext cx="7899748" cy="738664"/>
          </a:xfrm>
        </p:spPr>
        <p:txBody>
          <a:bodyPr>
            <a:noAutofit/>
          </a:bodyPr>
          <a:lstStyle/>
          <a:p>
            <a:pPr algn="l"/>
            <a:r>
              <a:rPr lang="zh-TW" altLang="en-US" sz="48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背景故事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A951A3A-C76F-CBBC-0B65-B4121CAB7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3034" y="2202260"/>
            <a:ext cx="5233297" cy="2172910"/>
          </a:xfrm>
        </p:spPr>
        <p:txBody>
          <a:bodyPr>
            <a:normAutofit/>
          </a:bodyPr>
          <a:lstStyle/>
          <a:p>
            <a:pPr algn="l"/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正如電影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鐵達尼號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的導演甘馬倫感慨地說道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「如果鐵達尼號是象徵人類文明的驕傲， 那麼冰山又代表甚麼呢？」</a:t>
            </a:r>
            <a:endParaRPr lang="en-US" altLang="zh-TW" sz="2000" b="1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altLang="zh-TW" sz="2000" b="1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悼念和鐵達尼號葬身大洋的靈魂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74">
            <a:extLst>
              <a:ext uri="{FF2B5EF4-FFF2-40B4-BE49-F238E27FC236}">
                <a16:creationId xmlns:a16="http://schemas.microsoft.com/office/drawing/2014/main" id="{9E757397-46E2-F72C-F4F0-1DA852E41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669" y="2202260"/>
            <a:ext cx="5522156" cy="3225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2182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6126" y="879176"/>
            <a:ext cx="7899748" cy="738664"/>
          </a:xfrm>
        </p:spPr>
        <p:txBody>
          <a:bodyPr>
            <a:noAutofit/>
          </a:bodyPr>
          <a:lstStyle/>
          <a:p>
            <a:r>
              <a:rPr lang="zh-TW" altLang="en-US" sz="4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使用的做法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A951A3A-C76F-CBBC-0B65-B4121CAB7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4492" y="1834671"/>
            <a:ext cx="5763016" cy="2172910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支援向量機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(Support Vector Machine) , SVM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隨機森林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(Random forest), RF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深度神經網路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(Deep Neural Networks) ,DNN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741BDCB-3070-D483-D221-D435B47A2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505" y="4007581"/>
            <a:ext cx="3695962" cy="2235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CC47FDB-F9C3-C0EB-B498-F814B1833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740" y="4017460"/>
            <a:ext cx="2973888" cy="2230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E130712-5987-0C70-5AC2-4B7437B2D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02" y="4013081"/>
            <a:ext cx="2249661" cy="2234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副標題 2">
            <a:extLst>
              <a:ext uri="{FF2B5EF4-FFF2-40B4-BE49-F238E27FC236}">
                <a16:creationId xmlns:a16="http://schemas.microsoft.com/office/drawing/2014/main" id="{122F8F93-B7C4-A8F0-D48C-7209FFE41ECC}"/>
              </a:ext>
            </a:extLst>
          </p:cNvPr>
          <p:cNvSpPr txBox="1">
            <a:spLocks/>
          </p:cNvSpPr>
          <p:nvPr/>
        </p:nvSpPr>
        <p:spPr>
          <a:xfrm>
            <a:off x="1414202" y="6331566"/>
            <a:ext cx="4979096" cy="5264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https://www.researchgate.net/publication/332777280_A_Mature-Tomato_Detection_Algorithm_Using_Machine_Learning_and_Color_Analysis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副標題 2">
            <a:extLst>
              <a:ext uri="{FF2B5EF4-FFF2-40B4-BE49-F238E27FC236}">
                <a16:creationId xmlns:a16="http://schemas.microsoft.com/office/drawing/2014/main" id="{A3FBBB68-183A-0E79-F782-F9EE3352418E}"/>
              </a:ext>
            </a:extLst>
          </p:cNvPr>
          <p:cNvSpPr txBox="1">
            <a:spLocks/>
          </p:cNvSpPr>
          <p:nvPr/>
        </p:nvSpPr>
        <p:spPr>
          <a:xfrm>
            <a:off x="4065740" y="3522992"/>
            <a:ext cx="4979096" cy="52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▼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https://commons.wikimedia.org/wiki/File:Random_forest_diagram_complete.png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副標題 2">
            <a:extLst>
              <a:ext uri="{FF2B5EF4-FFF2-40B4-BE49-F238E27FC236}">
                <a16:creationId xmlns:a16="http://schemas.microsoft.com/office/drawing/2014/main" id="{60E64FE3-0D85-408B-0AC1-B906D28F4239}"/>
              </a:ext>
            </a:extLst>
          </p:cNvPr>
          <p:cNvSpPr txBox="1">
            <a:spLocks/>
          </p:cNvSpPr>
          <p:nvPr/>
        </p:nvSpPr>
        <p:spPr>
          <a:xfrm>
            <a:off x="7212904" y="6243496"/>
            <a:ext cx="4979096" cy="5264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https://www.researchgate.net/publication/339600446_Deep_Neural_Network_for_Predicting_Ore_Production_by_Truck-Haulage_Systems_in_Open-Pit_Mines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2082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344EDA-3458-38A0-EDCC-9CB681D75FDC}"/>
              </a:ext>
            </a:extLst>
          </p:cNvPr>
          <p:cNvSpPr/>
          <p:nvPr/>
        </p:nvSpPr>
        <p:spPr>
          <a:xfrm>
            <a:off x="265134" y="2586625"/>
            <a:ext cx="11678433" cy="3576180"/>
          </a:xfrm>
          <a:prstGeom prst="roundRect">
            <a:avLst>
              <a:gd name="adj" fmla="val 59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SVM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0C74824-C505-80B8-3A04-043380AE0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74" y="3136324"/>
            <a:ext cx="4488085" cy="262157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598D2EC-70B1-5C3B-8C66-8F541FBCE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041" y="3049817"/>
            <a:ext cx="6149376" cy="279458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CB74919-59E5-B771-812B-D58166A84DC7}"/>
              </a:ext>
            </a:extLst>
          </p:cNvPr>
          <p:cNvSpPr txBox="1"/>
          <p:nvPr/>
        </p:nvSpPr>
        <p:spPr>
          <a:xfrm>
            <a:off x="1632441" y="1251473"/>
            <a:ext cx="91286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「如何只用身高體重就來判斷是男生還是女生」</a:t>
            </a:r>
            <a:endParaRPr lang="en-US" altLang="zh-TW" sz="2000" b="1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所有分類的問題都是在找右圖紅色那條分類的線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5C010E7A-B3D2-BC26-EB8E-A3CA781DD41B}"/>
              </a:ext>
            </a:extLst>
          </p:cNvPr>
          <p:cNvSpPr txBox="1">
            <a:spLocks/>
          </p:cNvSpPr>
          <p:nvPr/>
        </p:nvSpPr>
        <p:spPr>
          <a:xfrm>
            <a:off x="650373" y="6243884"/>
            <a:ext cx="11092777" cy="5264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https://chih-sheng-huang821.medium.com/%E6%A9%9F%E5%99%A8%E5%AD%B8%E7%BF%92-%E6%94%AF%E6%92%90%E5%90%91%E9%87%8F%E6%A9%9F-support-vector-machine-svm-%E8%A9%B3%E7%B4%B0%E6%8E%A8%E5%B0%8E-c320098a3d2e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71314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88344EDA-3458-38A0-EDCC-9CB681D75FDC}"/>
              </a:ext>
            </a:extLst>
          </p:cNvPr>
          <p:cNvSpPr/>
          <p:nvPr/>
        </p:nvSpPr>
        <p:spPr>
          <a:xfrm>
            <a:off x="265134" y="2586625"/>
            <a:ext cx="11678433" cy="3576180"/>
          </a:xfrm>
          <a:prstGeom prst="roundRect">
            <a:avLst>
              <a:gd name="adj" fmla="val 59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SVM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0C74824-C505-80B8-3A04-043380AE0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154" y="3065694"/>
            <a:ext cx="5581100" cy="261804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CB74919-59E5-B771-812B-D58166A84DC7}"/>
              </a:ext>
            </a:extLst>
          </p:cNvPr>
          <p:cNvSpPr txBox="1"/>
          <p:nvPr/>
        </p:nvSpPr>
        <p:spPr>
          <a:xfrm>
            <a:off x="1632441" y="1251473"/>
            <a:ext cx="91286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SVM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是一種監督式的學習方法，其基礎的概念非常簡單，就是</a:t>
            </a: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找到一個決策邊界 </a:t>
            </a: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(decision boundary) </a:t>
            </a: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讓兩類之間的邊界 </a:t>
            </a: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(margins) </a:t>
            </a: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最大化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，使其可以完美區隔開來。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副標題 2">
            <a:extLst>
              <a:ext uri="{FF2B5EF4-FFF2-40B4-BE49-F238E27FC236}">
                <a16:creationId xmlns:a16="http://schemas.microsoft.com/office/drawing/2014/main" id="{5C010E7A-B3D2-BC26-EB8E-A3CA781DD41B}"/>
              </a:ext>
            </a:extLst>
          </p:cNvPr>
          <p:cNvSpPr txBox="1">
            <a:spLocks/>
          </p:cNvSpPr>
          <p:nvPr/>
        </p:nvSpPr>
        <p:spPr>
          <a:xfrm>
            <a:off x="650373" y="6243884"/>
            <a:ext cx="11092777" cy="5264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https://chih-sheng-huang821.medium.com/%E6%A9%9F%E5%99%A8%E5%AD%B8%E7%BF%92-%E6%94%AF%E6%92%90%E5%90%91%E9%87%8F%E6%A9%9F-support-vector-machine-svm-%E8%A9%B3%E7%B4%B0%E6%8E%A8%E5%B0%8E-c320098a3d2e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BE4EF44-2172-74E2-E71C-0C4B56638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884" y="3943251"/>
            <a:ext cx="4248150" cy="923925"/>
          </a:xfrm>
          <a:prstGeom prst="rect">
            <a:avLst/>
          </a:prstGeom>
        </p:spPr>
      </p:pic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917CD35-D586-F3AA-0F41-E12DCDCC47DE}"/>
              </a:ext>
            </a:extLst>
          </p:cNvPr>
          <p:cNvCxnSpPr>
            <a:cxnSpLocks/>
          </p:cNvCxnSpPr>
          <p:nvPr/>
        </p:nvCxnSpPr>
        <p:spPr>
          <a:xfrm>
            <a:off x="6104350" y="2910670"/>
            <a:ext cx="0" cy="2989089"/>
          </a:xfrm>
          <a:prstGeom prst="line">
            <a:avLst/>
          </a:prstGeom>
          <a:ln w="12700">
            <a:solidFill>
              <a:srgbClr val="BBBB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879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SVM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8DAD4D-DCB1-D453-B3AA-A2AB4A258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14" y="1283915"/>
            <a:ext cx="5982189" cy="495878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6E1897D-5E1F-2583-FF53-600DF67111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260"/>
          <a:stretch/>
        </p:blipFill>
        <p:spPr>
          <a:xfrm>
            <a:off x="6895578" y="2425428"/>
            <a:ext cx="3382027" cy="262091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D642E90-D798-C294-E57A-52E907D71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171"/>
          <a:stretch/>
        </p:blipFill>
        <p:spPr>
          <a:xfrm>
            <a:off x="10277605" y="2425429"/>
            <a:ext cx="1807923" cy="26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10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RF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1680" y="3260712"/>
            <a:ext cx="9128639" cy="27457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54E738D-3777-02F6-1CAB-00E6410A8BDC}"/>
                  </a:ext>
                </a:extLst>
              </p:cNvPr>
              <p:cNvSpPr txBox="1"/>
              <p:nvPr/>
            </p:nvSpPr>
            <p:spPr>
              <a:xfrm>
                <a:off x="1514082" y="1257533"/>
                <a:ext cx="9128639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000" dirty="0">
                    <a:solidFill>
                      <a:srgbClr val="33333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	</a:t>
                </a:r>
                <a:r>
                  <a:rPr lang="zh-TW" altLang="en-US" sz="2000" dirty="0">
                    <a:solidFill>
                      <a:srgbClr val="33333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所謂的森林就是由很多棵決策樹所組成。隨機森林是使用 </a:t>
                </a:r>
                <a:r>
                  <a:rPr lang="en-US" altLang="zh-TW" sz="2000" dirty="0">
                    <a:solidFill>
                      <a:srgbClr val="33333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Bagging </a:t>
                </a:r>
                <a:r>
                  <a:rPr lang="zh-TW" altLang="en-US" sz="2000" dirty="0">
                    <a:solidFill>
                      <a:srgbClr val="333333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加上隨機特徵採樣的方法所產生出來的整體學習演算法。</a:t>
                </a:r>
                <a:endParaRPr lang="en-US" altLang="zh-TW" sz="2000" dirty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endParaRPr lang="en-US" altLang="zh-TW" sz="2000" dirty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𝑅𝑎𝑛𝑑𝑜𝑚</m:t>
                      </m:r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𝐹𝑜𝑟𝑒𝑠𝑡</m:t>
                      </m:r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= </m:t>
                      </m:r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𝐵𝑎𝑔𝑔𝑖𝑛𝑔</m:t>
                      </m:r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+ </m:t>
                      </m:r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𝐷𝑒𝑐𝑖𝑠𝑖𝑜𝑛</m:t>
                      </m:r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 </m:t>
                      </m:r>
                      <m:r>
                        <a:rPr lang="en-US" altLang="zh-TW" sz="2000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𝑇𝑟𝑒𝑒</m:t>
                      </m:r>
                    </m:oMath>
                  </m:oMathPara>
                </a14:m>
                <a:endParaRPr lang="zh-TW" altLang="en-US" sz="2000" dirty="0">
                  <a:solidFill>
                    <a:srgbClr val="333333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54E738D-3777-02F6-1CAB-00E6410A8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4082" y="1257533"/>
                <a:ext cx="9128639" cy="1323439"/>
              </a:xfrm>
              <a:prstGeom prst="rect">
                <a:avLst/>
              </a:prstGeom>
              <a:blipFill>
                <a:blip r:embed="rId3"/>
                <a:stretch>
                  <a:fillRect l="-668" t="-2304" r="-200" b="-50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副標題 2">
            <a:extLst>
              <a:ext uri="{FF2B5EF4-FFF2-40B4-BE49-F238E27FC236}">
                <a16:creationId xmlns:a16="http://schemas.microsoft.com/office/drawing/2014/main" id="{34879E32-48EC-0438-D931-DB4A60DE9505}"/>
              </a:ext>
            </a:extLst>
          </p:cNvPr>
          <p:cNvSpPr txBox="1">
            <a:spLocks/>
          </p:cNvSpPr>
          <p:nvPr/>
        </p:nvSpPr>
        <p:spPr>
          <a:xfrm>
            <a:off x="4207700" y="6243884"/>
            <a:ext cx="4979096" cy="52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https://ithelp.ithome.com.tw/articles/10272586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084074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RF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6843908" y="2221214"/>
            <a:ext cx="4654986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 aggregating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從訓練資料中拿出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個樣本，並且建立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個分類器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樹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個樣本放回去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重複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C22CAE-7A74-08ED-CBD0-1E05EBF27639}"/>
              </a:ext>
            </a:extLst>
          </p:cNvPr>
          <p:cNvSpPr txBox="1"/>
          <p:nvPr/>
        </p:nvSpPr>
        <p:spPr>
          <a:xfrm>
            <a:off x="1515649" y="840529"/>
            <a:ext cx="89373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Bagging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：重新取樣原有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產生新的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，取樣的過程是均勻且可以重複取樣的。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endParaRPr lang="zh-TW" altLang="en-US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0778C74-5810-4439-DABC-9C5F2818A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2221214"/>
            <a:ext cx="5124450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副標題 2">
            <a:extLst>
              <a:ext uri="{FF2B5EF4-FFF2-40B4-BE49-F238E27FC236}">
                <a16:creationId xmlns:a16="http://schemas.microsoft.com/office/drawing/2014/main" id="{A1B31D64-97FF-7EFA-A43B-40F312034293}"/>
              </a:ext>
            </a:extLst>
          </p:cNvPr>
          <p:cNvSpPr txBox="1">
            <a:spLocks/>
          </p:cNvSpPr>
          <p:nvPr/>
        </p:nvSpPr>
        <p:spPr>
          <a:xfrm>
            <a:off x="1052186" y="5091489"/>
            <a:ext cx="4979096" cy="52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https://chtseng.wordpress.com/2017/02/24/%E9%9A%A8%E6%A9%9F%E6%A3%AE%E6%9E%97random-forest/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92196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RF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C22CAE-7A74-08ED-CBD0-1E05EBF27639}"/>
              </a:ext>
            </a:extLst>
          </p:cNvPr>
          <p:cNvSpPr txBox="1"/>
          <p:nvPr/>
        </p:nvSpPr>
        <p:spPr>
          <a:xfrm>
            <a:off x="1515649" y="840529"/>
            <a:ext cx="89373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Boosting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：與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Bagging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類似，但更強調針對錯誤部份加強學習以提昇整體的效率。重點是將大量弱學習的分類器（效率比較沒那麼好）逐步訓練成一個較強的分類器。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0778C74-5810-4439-DABC-9C5F2818A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8812" y="1991638"/>
            <a:ext cx="8190577" cy="3898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副標題 2">
            <a:extLst>
              <a:ext uri="{FF2B5EF4-FFF2-40B4-BE49-F238E27FC236}">
                <a16:creationId xmlns:a16="http://schemas.microsoft.com/office/drawing/2014/main" id="{A1B31D64-97FF-7EFA-A43B-40F312034293}"/>
              </a:ext>
            </a:extLst>
          </p:cNvPr>
          <p:cNvSpPr txBox="1">
            <a:spLocks/>
          </p:cNvSpPr>
          <p:nvPr/>
        </p:nvSpPr>
        <p:spPr>
          <a:xfrm>
            <a:off x="3606452" y="6025972"/>
            <a:ext cx="4979096" cy="52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https://chtseng.wordpress.com/2017/02/24/%E9%9A%A8%E6%A9%9F%E6%A3%AE%E6%9E%97random-forest/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32490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RF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F1B69E-E28A-F01C-1C1D-38C15E299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068" y="2530257"/>
            <a:ext cx="7961335" cy="3348736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2697793" y="840528"/>
            <a:ext cx="7341817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從訓練集中抽取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筆資料出來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筆資料隨機挑選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個特徵做樣本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重複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次，產生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棵決策樹</a:t>
            </a: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分類：多數投票機制進行預測、迴歸：平均機制進行預測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3B238674-266A-BC1F-9444-C9C2B7E4169B}"/>
              </a:ext>
            </a:extLst>
          </p:cNvPr>
          <p:cNvSpPr txBox="1">
            <a:spLocks/>
          </p:cNvSpPr>
          <p:nvPr/>
        </p:nvSpPr>
        <p:spPr>
          <a:xfrm>
            <a:off x="3469187" y="6136129"/>
            <a:ext cx="4979096" cy="52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https://blog.tensorflow.org/2021/05/introducing-tensorflow-decision-forests.html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1853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RF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8DAD4D-DCB1-D453-B3AA-A2AB4A258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134" y="1376609"/>
            <a:ext cx="6181594" cy="396277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C30F46F-D59C-DAB3-B971-B0627688B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107" y="806150"/>
            <a:ext cx="4156732" cy="453322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E2688C-D928-66EE-A382-66646C2BFC4A}"/>
              </a:ext>
            </a:extLst>
          </p:cNvPr>
          <p:cNvSpPr txBox="1"/>
          <p:nvPr/>
        </p:nvSpPr>
        <p:spPr>
          <a:xfrm>
            <a:off x="443629" y="5431284"/>
            <a:ext cx="58246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Import libs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以及資料清洗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BBB1852-77AD-ED5A-6D25-FA88E4D57861}"/>
              </a:ext>
            </a:extLst>
          </p:cNvPr>
          <p:cNvSpPr txBox="1"/>
          <p:nvPr/>
        </p:nvSpPr>
        <p:spPr>
          <a:xfrm>
            <a:off x="7436107" y="5521054"/>
            <a:ext cx="46034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dataset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切出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label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並且利用 </a:t>
            </a:r>
            <a:r>
              <a:rPr lang="en-US" altLang="zh-TW" sz="2000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gridSearchCV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來找出最佳超參數</a:t>
            </a:r>
          </a:p>
        </p:txBody>
      </p:sp>
    </p:spTree>
    <p:extLst>
      <p:ext uri="{BB962C8B-B14F-4D97-AF65-F5344CB8AC3E}">
        <p14:creationId xmlns:p14="http://schemas.microsoft.com/office/powerpoint/2010/main" val="3242095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RF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8DAD4D-DCB1-D453-B3AA-A2AB4A258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3207" y="1218630"/>
            <a:ext cx="5634719" cy="396277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E2688C-D928-66EE-A382-66646C2BFC4A}"/>
              </a:ext>
            </a:extLst>
          </p:cNvPr>
          <p:cNvSpPr txBox="1"/>
          <p:nvPr/>
        </p:nvSpPr>
        <p:spPr>
          <a:xfrm>
            <a:off x="393945" y="5615434"/>
            <a:ext cx="58246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嘗試各種組合並且因出結果，顯示出最佳參數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BBB1852-77AD-ED5A-6D25-FA88E4D57861}"/>
              </a:ext>
            </a:extLst>
          </p:cNvPr>
          <p:cNvSpPr txBox="1"/>
          <p:nvPr/>
        </p:nvSpPr>
        <p:spPr>
          <a:xfrm>
            <a:off x="7116694" y="4688501"/>
            <a:ext cx="46034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切割訓練以及驗證資料，利用最佳超參數來訓練模型。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D6400F9-3639-D550-FC21-FEE6F8E11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40681"/>
            <a:ext cx="6218548" cy="184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20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139847" cy="738664"/>
          </a:xfrm>
        </p:spPr>
        <p:txBody>
          <a:bodyPr>
            <a:normAutofit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夢斷冰洋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BF2EF53-FD13-B4EE-BBD8-A53CBCD50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079" y="1256089"/>
            <a:ext cx="11434176" cy="1543477"/>
          </a:xfrm>
        </p:spPr>
        <p:txBody>
          <a:bodyPr>
            <a:normAutofit/>
          </a:bodyPr>
          <a:lstStyle/>
          <a:p>
            <a:pPr algn="l"/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英國的白星航運公司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(White Star Line)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的超級豪華郵輪，由湯瑪士。安德魯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(Thomas Andrews)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處理設計， 她的船長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882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英尺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英吋，高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60.5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英尺；總重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46329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噸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淨重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21831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噸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,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動力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3000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匹馬力，航速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23~24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浬。船上裝潢極具堂皇，可稱為融匯了當時科技及精湛藝術結晶的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”海上浮宮”。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84B523-C770-AAF8-3FC4-65728863F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241" y="2209672"/>
            <a:ext cx="3781425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6B8EB66-1F6D-8593-7C14-9DFFA5A66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167" y="2209672"/>
            <a:ext cx="3571875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B292BA9-B777-D6A6-F6BD-6C0D2DC58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88" y="4993059"/>
            <a:ext cx="8096250" cy="1457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副標題 2">
            <a:extLst>
              <a:ext uri="{FF2B5EF4-FFF2-40B4-BE49-F238E27FC236}">
                <a16:creationId xmlns:a16="http://schemas.microsoft.com/office/drawing/2014/main" id="{B80DDB52-5FBE-C92A-1532-D022F5FBD176}"/>
              </a:ext>
            </a:extLst>
          </p:cNvPr>
          <p:cNvSpPr txBox="1">
            <a:spLocks/>
          </p:cNvSpPr>
          <p:nvPr/>
        </p:nvSpPr>
        <p:spPr>
          <a:xfrm>
            <a:off x="5257046" y="4719376"/>
            <a:ext cx="1484335" cy="2736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▲建造中的鐵達尼號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8E340A82-8B1F-046B-B578-92AAD1C9D161}"/>
              </a:ext>
            </a:extLst>
          </p:cNvPr>
          <p:cNvSpPr txBox="1">
            <a:spLocks/>
          </p:cNvSpPr>
          <p:nvPr/>
        </p:nvSpPr>
        <p:spPr>
          <a:xfrm>
            <a:off x="4790451" y="6525721"/>
            <a:ext cx="2417523" cy="273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▲鐵達尼號船上的豪華結構</a:t>
            </a:r>
          </a:p>
        </p:txBody>
      </p:sp>
    </p:spTree>
    <p:extLst>
      <p:ext uri="{BB962C8B-B14F-4D97-AF65-F5344CB8AC3E}">
        <p14:creationId xmlns:p14="http://schemas.microsoft.com/office/powerpoint/2010/main" val="37799149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RF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8DAD4D-DCB1-D453-B3AA-A2AB4A258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578" y="1509485"/>
            <a:ext cx="5573244" cy="285789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5E2688C-D928-66EE-A382-66646C2BFC4A}"/>
              </a:ext>
            </a:extLst>
          </p:cNvPr>
          <p:cNvSpPr txBox="1"/>
          <p:nvPr/>
        </p:nvSpPr>
        <p:spPr>
          <a:xfrm>
            <a:off x="271397" y="4642334"/>
            <a:ext cx="58246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將資料放入算完的模型中預測，並且輸出結果呈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csv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供上傳 </a:t>
            </a:r>
            <a:r>
              <a:rPr lang="en-US" altLang="zh-TW" sz="2000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kaggle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BBB1852-77AD-ED5A-6D25-FA88E4D57861}"/>
              </a:ext>
            </a:extLst>
          </p:cNvPr>
          <p:cNvSpPr txBox="1"/>
          <p:nvPr/>
        </p:nvSpPr>
        <p:spPr>
          <a:xfrm>
            <a:off x="8832411" y="5984944"/>
            <a:ext cx="46034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資料樣式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D6400F9-3639-D550-FC21-FEE6F8E11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30350" y="112056"/>
            <a:ext cx="3338186" cy="559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18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RF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8DAD4D-DCB1-D453-B3AA-A2AB4A258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5114" y="2522840"/>
            <a:ext cx="5982189" cy="248093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6E1897D-5E1F-2583-FF53-600DF67111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" t="329" r="71733" b="-329"/>
          <a:stretch/>
        </p:blipFill>
        <p:spPr>
          <a:xfrm>
            <a:off x="6895578" y="2434058"/>
            <a:ext cx="3382027" cy="262091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D642E90-D798-C294-E57A-52E907D714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4" t="-329" r="4638" b="329"/>
          <a:stretch/>
        </p:blipFill>
        <p:spPr>
          <a:xfrm>
            <a:off x="10277605" y="2425429"/>
            <a:ext cx="1807923" cy="26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333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DNN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F1B69E-E28A-F01C-1C1D-38C15E299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09" y="1549476"/>
            <a:ext cx="5667136" cy="402318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5788325" y="1577567"/>
            <a:ext cx="633086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ReLU</a:t>
            </a: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可有效減緩過擬合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(Overfitting)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的狀況發生，也可解決梯度爆炸或梯度消失等問題。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Sigmoid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的輸出介於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0~1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。具有非線性、連續可微分、單調，並具有固定的輸出範圍。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層數的決定：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雖然從理論上說，層數越多擬合函數越強，但是實際上更深的層數可能會帶來過擬合的問題，同時也會增加訓練難度，使模型難以收斂。因此我們要在實際實驗中進行驗證，找到一個適中的量。</a:t>
            </a:r>
          </a:p>
        </p:txBody>
      </p:sp>
    </p:spTree>
    <p:extLst>
      <p:ext uri="{BB962C8B-B14F-4D97-AF65-F5344CB8AC3E}">
        <p14:creationId xmlns:p14="http://schemas.microsoft.com/office/powerpoint/2010/main" val="1432265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DNN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F1B69E-E28A-F01C-1C1D-38C15E299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617" y="1187006"/>
            <a:ext cx="5548613" cy="46063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6003985" y="1577567"/>
            <a:ext cx="6115206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標準化 </a:t>
            </a: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0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minmaxscaler</a:t>
            </a: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給定了一個明確的最大值與最小值。每個特徵中的最小值變成了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，最大值變成了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。數據會縮放到到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[0,1]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之間。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交叉熵 </a:t>
            </a: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0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binarycross</a:t>
            </a: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-entropy)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因為標準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Cross Entropy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只考慮正樣本，而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Binary Cross Entropy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同時考慮正負樣本，較為符合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Multi-Label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的情況。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最佳化：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Adam Optimizer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Momentum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跟 </a:t>
            </a:r>
            <a:r>
              <a:rPr lang="en-US" altLang="zh-TW" sz="2000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AdaGrad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這二種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做結合。有做參數的” 偏離校正”，使得每一次的學習率都會有個確定的範圍，會讓參數的更新較為平穩。常用的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1D3AE9F-BAA0-8E54-10DE-4F9C99D01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617" y="1846053"/>
            <a:ext cx="5508460" cy="31796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81F0FCB4-6C00-6704-D677-A626058C9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617" y="5400136"/>
            <a:ext cx="4245595" cy="11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10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DNN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1D3AE9F-BAA0-8E54-10DE-4F9C99D01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72" y="1188924"/>
            <a:ext cx="5924455" cy="467630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5B5F31B-CD3E-2507-7597-94F731879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196966"/>
            <a:ext cx="5968826" cy="466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20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DNN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3580589" y="4989406"/>
            <a:ext cx="5236234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將資料放入算完的模型中預測，並且輸出結果呈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csv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供上傳 </a:t>
            </a:r>
            <a:r>
              <a:rPr lang="en-US" altLang="zh-TW" sz="2000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kaggle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</a:p>
          <a:p>
            <a:pPr>
              <a:spcBef>
                <a:spcPts val="600"/>
              </a:spcBef>
            </a:pP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1D3AE9F-BAA0-8E54-10DE-4F9C99D01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001" y="2130725"/>
            <a:ext cx="5662195" cy="23577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36A2E6F-F8B3-4FBA-5409-3D80D427BF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519"/>
          <a:stretch/>
        </p:blipFill>
        <p:spPr>
          <a:xfrm>
            <a:off x="5943966" y="2242431"/>
            <a:ext cx="4280408" cy="208591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DDEB55F-D8E0-283E-DF93-1D2455E5A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330"/>
          <a:stretch/>
        </p:blipFill>
        <p:spPr>
          <a:xfrm>
            <a:off x="9521054" y="2242430"/>
            <a:ext cx="2564945" cy="208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95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GUI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5062046" y="1551688"/>
            <a:ext cx="73418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GUI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為了更方便使用者，我們開發了方便好用的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GUI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介面</a:t>
            </a:r>
          </a:p>
        </p:txBody>
      </p:sp>
      <p:sp>
        <p:nvSpPr>
          <p:cNvPr id="6" name="副標題 2">
            <a:extLst>
              <a:ext uri="{FF2B5EF4-FFF2-40B4-BE49-F238E27FC236}">
                <a16:creationId xmlns:a16="http://schemas.microsoft.com/office/drawing/2014/main" id="{3B238674-266A-BC1F-9444-C9C2B7E4169B}"/>
              </a:ext>
            </a:extLst>
          </p:cNvPr>
          <p:cNvSpPr txBox="1">
            <a:spLocks/>
          </p:cNvSpPr>
          <p:nvPr/>
        </p:nvSpPr>
        <p:spPr>
          <a:xfrm>
            <a:off x="299638" y="5720510"/>
            <a:ext cx="4979096" cy="526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https://github.com/mimirinko912/finalproject_easygui.git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99160C-EDCE-8B01-BDCA-8CFA75F74D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39" y="1285875"/>
            <a:ext cx="4286250" cy="42862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BE82780-53E7-A723-6E72-43C8ABEF3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734" y="2100183"/>
            <a:ext cx="6264575" cy="341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941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GUI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F1B69E-E28A-F01C-1C1D-38C15E299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652" y="1617130"/>
            <a:ext cx="4515373" cy="284456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7150140" y="5184438"/>
            <a:ext cx="734181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配合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ui.py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排版介面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DDA53B1-9FE2-C592-6D67-714143EB4169}"/>
              </a:ext>
            </a:extLst>
          </p:cNvPr>
          <p:cNvSpPr txBox="1"/>
          <p:nvPr/>
        </p:nvSpPr>
        <p:spPr>
          <a:xfrm>
            <a:off x="62766" y="4696108"/>
            <a:ext cx="4775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1800" b="1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PyQt</a:t>
            </a:r>
            <a:r>
              <a:rPr lang="en-US" altLang="zh-TW" sz="18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 </a:t>
            </a:r>
            <a:r>
              <a:rPr lang="en-US" altLang="zh-TW" sz="1800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PyQt</a:t>
            </a:r>
            <a:r>
              <a:rPr lang="zh-TW" altLang="en-US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進行介面開發，相較 </a:t>
            </a:r>
            <a:r>
              <a:rPr lang="en-US" altLang="zh-TW" sz="1800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Tkinter</a:t>
            </a:r>
            <a:r>
              <a:rPr lang="en-US" altLang="zh-TW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具有更高的可玩性。</a:t>
            </a:r>
            <a:r>
              <a:rPr lang="en-US" altLang="zh-TW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Start.py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D057173-2380-5763-6F65-F280D4CE1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129" y="1599001"/>
            <a:ext cx="7130105" cy="372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897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GUI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F1B69E-E28A-F01C-1C1D-38C15E299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104" y="1901782"/>
            <a:ext cx="5320125" cy="297785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9598494" y="6292071"/>
            <a:ext cx="73418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檔案結構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DDA53B1-9FE2-C592-6D67-714143EB4169}"/>
              </a:ext>
            </a:extLst>
          </p:cNvPr>
          <p:cNvSpPr txBox="1"/>
          <p:nvPr/>
        </p:nvSpPr>
        <p:spPr>
          <a:xfrm>
            <a:off x="282199" y="5275952"/>
            <a:ext cx="4775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zh-TW" altLang="en-US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front.py </a:t>
            </a:r>
            <a:r>
              <a:rPr lang="zh-TW" altLang="en-US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中進行演算以及接收來自</a:t>
            </a:r>
            <a:r>
              <a:rPr lang="en-US" altLang="zh-TW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GUI</a:t>
            </a:r>
            <a:r>
              <a:rPr lang="zh-TW" altLang="en-US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按鈕的 </a:t>
            </a:r>
            <a:r>
              <a:rPr lang="en-US" altLang="zh-TW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event</a:t>
            </a:r>
            <a:r>
              <a:rPr lang="zh-TW" altLang="en-US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8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D057173-2380-5763-6F65-F280D4CE1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1308" y="165819"/>
            <a:ext cx="2871878" cy="652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37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GUI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2425091" y="3036585"/>
            <a:ext cx="73418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TW" sz="48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15254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139847" cy="738664"/>
          </a:xfrm>
        </p:spPr>
        <p:txBody>
          <a:bodyPr>
            <a:normAutofit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夢斷冰洋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BF2EF53-FD13-B4EE-BBD8-A53CBCD50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079" y="1256090"/>
            <a:ext cx="11434176" cy="1305484"/>
          </a:xfrm>
        </p:spPr>
        <p:txBody>
          <a:bodyPr>
            <a:normAutofit/>
          </a:bodyPr>
          <a:lstStyle/>
          <a:p>
            <a:pPr algn="l"/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1911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31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日下水， 經過數月的試航後，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1912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日作首次航行，船長為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E.J.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史密夫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000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E.J.Smith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),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搭載了當時社會上不同階層的乘客共二千多人，於是日正午離開了南安普頓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(Southampton)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港， 預定渡過北大西洋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直達美國紐約。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B26EC40-5EDE-D954-8A3B-BADEBEFED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880" y="2364613"/>
            <a:ext cx="6105525" cy="3381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副標題 2">
            <a:extLst>
              <a:ext uri="{FF2B5EF4-FFF2-40B4-BE49-F238E27FC236}">
                <a16:creationId xmlns:a16="http://schemas.microsoft.com/office/drawing/2014/main" id="{2B9E6724-5A7B-E55B-4DA5-D87E0C89B499}"/>
              </a:ext>
            </a:extLst>
          </p:cNvPr>
          <p:cNvSpPr txBox="1">
            <a:spLocks/>
          </p:cNvSpPr>
          <p:nvPr/>
        </p:nvSpPr>
        <p:spPr>
          <a:xfrm>
            <a:off x="2757813" y="5852982"/>
            <a:ext cx="7245262" cy="485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▲鐵達尼號的船長   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E.J. </a:t>
            </a:r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史密夫  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1200" dirty="0" err="1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E.J.Smith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▲工程總設計師    湯瑪士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zh-TW" altLang="en-US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安德魯 </a:t>
            </a:r>
            <a:r>
              <a:rPr lang="en-US" altLang="zh-TW" sz="12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(Thomas Andrews)</a:t>
            </a:r>
            <a:endParaRPr lang="zh-TW" altLang="en-US" sz="12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86432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YOLO v4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F1B69E-E28A-F01C-1C1D-38C15E299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6212" y="1091038"/>
            <a:ext cx="3148973" cy="481876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5075821" y="195437"/>
            <a:ext cx="70097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neck</a:t>
            </a: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SPP+PAN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相比於前幾代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yolo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使用絳維，再接全連接層，可以更好接收不同尺度的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DDA53B1-9FE2-C592-6D67-714143EB4169}"/>
              </a:ext>
            </a:extLst>
          </p:cNvPr>
          <p:cNvSpPr txBox="1"/>
          <p:nvPr/>
        </p:nvSpPr>
        <p:spPr>
          <a:xfrm>
            <a:off x="429036" y="6016232"/>
            <a:ext cx="4775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backbone </a:t>
            </a:r>
            <a:r>
              <a:rPr lang="zh-TW" altLang="en-US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en-US" altLang="zh-TW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ResNeXt50</a:t>
            </a:r>
            <a:r>
              <a:rPr lang="zh-TW" altLang="en-US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Darknet53</a:t>
            </a:r>
            <a:r>
              <a:rPr lang="zh-TW" altLang="en-US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分別與</a:t>
            </a:r>
            <a:r>
              <a:rPr lang="en-US" altLang="zh-TW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Cross Stage Partial Network </a:t>
            </a:r>
            <a:r>
              <a:rPr lang="zh-TW" altLang="en-US" sz="18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結合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D057173-2380-5763-6F65-F280D4CE1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2240" y="1185929"/>
            <a:ext cx="5503718" cy="392953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CA8A16C-331F-4CE5-C063-28EEBC518E77}"/>
              </a:ext>
            </a:extLst>
          </p:cNvPr>
          <p:cNvSpPr txBox="1"/>
          <p:nvPr/>
        </p:nvSpPr>
        <p:spPr>
          <a:xfrm>
            <a:off x="5411214" y="5277568"/>
            <a:ext cx="70097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SPP</a:t>
            </a: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把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feature map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的最後一層串接在一起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endParaRPr lang="zh-TW" altLang="en-US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PAN</a:t>
            </a: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PAN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為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FPN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的改善版本，相比於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FPN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PAN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將層數多加一層，效果當然也因此比較好，但是會增加計算量</a:t>
            </a:r>
          </a:p>
        </p:txBody>
      </p:sp>
    </p:spTree>
    <p:extLst>
      <p:ext uri="{BB962C8B-B14F-4D97-AF65-F5344CB8AC3E}">
        <p14:creationId xmlns:p14="http://schemas.microsoft.com/office/powerpoint/2010/main" val="8065391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YOLO v4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EF1B69E-E28A-F01C-1C1D-38C15E299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65294" y="1169045"/>
            <a:ext cx="7958270" cy="451990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CA8A16C-331F-4CE5-C063-28EEBC518E77}"/>
              </a:ext>
            </a:extLst>
          </p:cNvPr>
          <p:cNvSpPr txBox="1"/>
          <p:nvPr/>
        </p:nvSpPr>
        <p:spPr>
          <a:xfrm>
            <a:off x="3711810" y="6115283"/>
            <a:ext cx="7009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head</a:t>
            </a:r>
            <a:r>
              <a:rPr lang="zh-TW" altLang="en-US" sz="2000" b="1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繼續沿用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yolov3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head</a:t>
            </a:r>
            <a:endParaRPr lang="zh-TW" altLang="en-US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162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Reference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549580" y="1228835"/>
            <a:ext cx="7341817" cy="5770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https://blog.tensorflow.org/2021/05/introducing-tensorflow-decision-forests.html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https://ithelp.ithome.com.tw/articles/10272586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https://chtseng.wordpress.com/2017/02/24/%E9%9A%A8%E6%A9%9F%E6%A3%AE%E6%9E%97random-forest/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https://medium.com/chung-yi/ml%E5%85%A5%E9%96%80-%E5%8D%81%E4%B8%83-%E9%9A%A8%E6%A9%9F%E6%A3%AE%E6%9E%97-random-forest-6afc24871857</a:t>
            </a: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http://www.ngensis.com/titanic.htm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https://chih-sheng-huang821.medium.com/%E6%A9%9F%E5%99%A8%E5%AD%B8%E7%BF%92-%E6%94%AF%E6%92%90%E5%90%91%E9%87%8F%E6%A9%9F-support-vector-machine-svm-%E8%A9%B3%E7%B4%B0%E6%8E%A8%E5%B0%8E-c320098a3d2e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https://ithelp.ithome.com.tw/articles/10237661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https://ithelp.ithome.com.tw/m/articles/10304438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endParaRPr lang="zh-TW" altLang="en-US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05299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/>
          </a:bodyPr>
          <a:lstStyle/>
          <a:p>
            <a:pPr algn="l"/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Reference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380759-74A0-44CC-31FF-0EE5835B3F13}"/>
              </a:ext>
            </a:extLst>
          </p:cNvPr>
          <p:cNvSpPr txBox="1"/>
          <p:nvPr/>
        </p:nvSpPr>
        <p:spPr>
          <a:xfrm>
            <a:off x="549580" y="1228835"/>
            <a:ext cx="7341817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https://ithelp.ithome.com.tw/articles/10240494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https://medium.com/%E9%9B%9E%E9%9B%9E%E8%88%87%E5%85%94%E5%85%94%E7%9A%84%E5%B7%A5%E7%A8%8B%E4%B8%96%E7%95%8C/%E6%A9%9F%E5%99%A8%E5%AD%B8%E7%BF%92ml-note-sgd-momentum-adagrad-adam-optimizer-f20568c968db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https://ithelp.ithome.com.tw/articles/10271823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5"/>
              </a:rPr>
              <a:t>https://jianjiesun.medium.com/dl-ml%E7%AD%86%E8%A8%98-%E5%9B%9B-cross-entropy-binary-cross-entropy%E5%B7%AE%E5%88%A5-c9d06ca0a9df</a:t>
            </a: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Bef>
                <a:spcPts val="600"/>
              </a:spcBef>
            </a:pPr>
            <a:endParaRPr lang="en-US" altLang="zh-TW" sz="16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600"/>
              </a:spcBef>
              <a:buFont typeface="+mj-lt"/>
              <a:buAutoNum type="arabicPeriod"/>
            </a:pPr>
            <a:endParaRPr lang="zh-TW" altLang="en-US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1497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139847" cy="738664"/>
          </a:xfrm>
        </p:spPr>
        <p:txBody>
          <a:bodyPr>
            <a:normAutofit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夢斷冰洋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BF2EF53-FD13-B4EE-BBD8-A53CBCD50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079" y="1256090"/>
            <a:ext cx="11434176" cy="4217784"/>
          </a:xfrm>
        </p:spPr>
        <p:txBody>
          <a:bodyPr>
            <a:normAutofit/>
          </a:bodyPr>
          <a:lstStyle/>
          <a:p>
            <a:pPr algn="l"/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航行了近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天以後，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14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日上午起由無線電不斷收到她的航道上有冰山，下午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11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 她正迎頭向冰山駛去，雖然在危急中避開了船頭和冰山正面撞擊， 但冰山在她的右舷前端吃水線以下畫破了一道幾百英尺的缺口， 海水迅速浸沒了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個水閘，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分鐘後，船頭部由於入水增重而下沉了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英尺， 午夜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時，船長命令發出無線電求救訊號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QCD,  4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日凌晨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分至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 附近海域多艘船收到訊號，分別前往營救，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25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船長以” 婦孺優先” 的命令把乘客自救生艇載離遇難郵輪，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45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分，船員每隔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至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分鐘向上空發射火箭求救訊號；由於船上的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艘救生艇不敷應用， 乘客開始騷動，船前部繼續向下沉，船尾部向上翹起，乘員的疏散行動至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40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分鐘， 最後一艘救生艇用完時被迫停頓。</a:t>
            </a:r>
          </a:p>
          <a:p>
            <a:pPr algn="l"/>
            <a:endParaRPr lang="zh-TW" altLang="en-US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凌晨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時至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分期間， 未能登上救生艇的乘客及船員超過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1500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人仍留在將沉沒的巨輪上；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18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分，由於船身負荷過重而斷裂，船上照明系統眨動一下之後完全熄滅， 船斷成兩截，前部在海上消失，凌晨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分，翹起的船尾亦沉沒於晴朗夜空的大西洋上， 根據記載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1522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人遇難，生還者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702 </a:t>
            </a: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endParaRPr lang="zh-TW" altLang="en-US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9ED9472-FAB8-F6A3-013E-4FD3A2E21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569" y="5044206"/>
            <a:ext cx="2172549" cy="1631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C900F2A-317E-EF90-C8C9-28BE2C908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375" y="5042155"/>
            <a:ext cx="2789324" cy="1633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647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5425" y="1092118"/>
            <a:ext cx="7899748" cy="738664"/>
          </a:xfrm>
        </p:spPr>
        <p:txBody>
          <a:bodyPr>
            <a:noAutofit/>
          </a:bodyPr>
          <a:lstStyle/>
          <a:p>
            <a:pPr algn="l"/>
            <a:r>
              <a:rPr lang="zh-TW" altLang="en-US" sz="4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</a:t>
            </a:r>
            <a:br>
              <a:rPr lang="en-US" altLang="zh-TW" sz="48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800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Data Cleansing</a:t>
            </a:r>
            <a:endParaRPr lang="zh-TW" altLang="en-US" sz="4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A951A3A-C76F-CBBC-0B65-B4121CAB7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97244" y="2540463"/>
            <a:ext cx="3874718" cy="217291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觀察資料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資料視覺化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Cleaning)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缺失資料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文字轉數字</a:t>
            </a:r>
            <a:endParaRPr lang="en-US" altLang="zh-TW" sz="20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Picture 74">
            <a:extLst>
              <a:ext uri="{FF2B5EF4-FFF2-40B4-BE49-F238E27FC236}">
                <a16:creationId xmlns:a16="http://schemas.microsoft.com/office/drawing/2014/main" id="{9E757397-46E2-F72C-F4F0-1DA852E41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0209" y="2540463"/>
            <a:ext cx="6521045" cy="322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78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687" y="1164084"/>
            <a:ext cx="7694166" cy="506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536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74">
            <a:extLst>
              <a:ext uri="{FF2B5EF4-FFF2-40B4-BE49-F238E27FC236}">
                <a16:creationId xmlns:a16="http://schemas.microsoft.com/office/drawing/2014/main" id="{3A7E0DFA-B806-36D2-C50A-FDDBB7EC1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287" y="1182371"/>
            <a:ext cx="7516965" cy="503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44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55644-6BD8-7F35-D8B0-A6713990A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134" y="195437"/>
            <a:ext cx="5830866" cy="738664"/>
          </a:xfrm>
        </p:spPr>
        <p:txBody>
          <a:bodyPr>
            <a:normAutofit fontScale="90000"/>
          </a:bodyPr>
          <a:lstStyle/>
          <a:p>
            <a:pPr algn="l"/>
            <a:r>
              <a:rPr lang="zh-TW" altLang="en-US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資料清洗 </a:t>
            </a:r>
            <a:r>
              <a:rPr lang="en-US" altLang="zh-TW" sz="4000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(Data Cleansing)</a:t>
            </a:r>
            <a:endParaRPr lang="zh-TW" altLang="en-US" sz="4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A7B3DD5-E963-D977-76BA-976103A7B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409" y="2155353"/>
            <a:ext cx="11163182" cy="233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00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2111</Words>
  <Application>Microsoft Office PowerPoint</Application>
  <PresentationFormat>寬螢幕</PresentationFormat>
  <Paragraphs>136</Paragraphs>
  <Slides>43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49" baseType="lpstr">
      <vt:lpstr>微軟正黑體</vt:lpstr>
      <vt:lpstr>Arial</vt:lpstr>
      <vt:lpstr>Calibri</vt:lpstr>
      <vt:lpstr>Calibri Light</vt:lpstr>
      <vt:lpstr>Cambria Math</vt:lpstr>
      <vt:lpstr>Office 佈景主題</vt:lpstr>
      <vt:lpstr>人工智慧入門</vt:lpstr>
      <vt:lpstr>背景故事</vt:lpstr>
      <vt:lpstr>夢斷冰洋</vt:lpstr>
      <vt:lpstr>夢斷冰洋</vt:lpstr>
      <vt:lpstr>夢斷冰洋</vt:lpstr>
      <vt:lpstr>資料清洗 Data Cleansing</vt:lpstr>
      <vt:lpstr>資料清洗 (Data Cleansing)</vt:lpstr>
      <vt:lpstr>資料清洗 (Data Cleansing)</vt:lpstr>
      <vt:lpstr>資料清洗 (Data Cleansing)</vt:lpstr>
      <vt:lpstr>資料清洗 (Data Cleansing)</vt:lpstr>
      <vt:lpstr>資料清洗 (Data Cleansing)</vt:lpstr>
      <vt:lpstr>資料清洗 (Data Cleansing)</vt:lpstr>
      <vt:lpstr>資料清洗 (Data Cleansing)</vt:lpstr>
      <vt:lpstr>資料清洗 (Data Cleansing)</vt:lpstr>
      <vt:lpstr>資料清洗 (Data Cleansing)</vt:lpstr>
      <vt:lpstr>資料清洗 (Data Cleansing)</vt:lpstr>
      <vt:lpstr>資料清洗 (Data Cleansing)</vt:lpstr>
      <vt:lpstr>資料清洗 (Data Cleansing)</vt:lpstr>
      <vt:lpstr>資料清洗 (Data Cleansing)</vt:lpstr>
      <vt:lpstr>使用的做法</vt:lpstr>
      <vt:lpstr>SVM</vt:lpstr>
      <vt:lpstr>SVM</vt:lpstr>
      <vt:lpstr>SVM</vt:lpstr>
      <vt:lpstr>RF</vt:lpstr>
      <vt:lpstr>RF</vt:lpstr>
      <vt:lpstr>RF</vt:lpstr>
      <vt:lpstr>RF</vt:lpstr>
      <vt:lpstr>RF</vt:lpstr>
      <vt:lpstr>RF</vt:lpstr>
      <vt:lpstr>RF</vt:lpstr>
      <vt:lpstr>RF</vt:lpstr>
      <vt:lpstr>DNN</vt:lpstr>
      <vt:lpstr>DNN</vt:lpstr>
      <vt:lpstr>DNN</vt:lpstr>
      <vt:lpstr>DNN</vt:lpstr>
      <vt:lpstr>GUI</vt:lpstr>
      <vt:lpstr>GUI</vt:lpstr>
      <vt:lpstr>GUI</vt:lpstr>
      <vt:lpstr>GUI</vt:lpstr>
      <vt:lpstr>YOLO v4</vt:lpstr>
      <vt:lpstr>YOLO v4</vt:lpstr>
      <vt:lpstr>Reference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人工智慧入門</dc:title>
  <dc:creator>宇翔 楊</dc:creator>
  <cp:lastModifiedBy>宇翔 楊</cp:lastModifiedBy>
  <cp:revision>15</cp:revision>
  <dcterms:created xsi:type="dcterms:W3CDTF">2023-05-22T15:47:44Z</dcterms:created>
  <dcterms:modified xsi:type="dcterms:W3CDTF">2023-06-05T09:30:46Z</dcterms:modified>
</cp:coreProperties>
</file>